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60" r:id="rId4"/>
    <p:sldId id="261" r:id="rId5"/>
    <p:sldId id="262" r:id="rId6"/>
    <p:sldId id="263" r:id="rId7"/>
    <p:sldId id="266" r:id="rId8"/>
    <p:sldId id="267" r:id="rId9"/>
    <p:sldId id="268" r:id="rId10"/>
    <p:sldId id="269" r:id="rId11"/>
    <p:sldId id="270" r:id="rId12"/>
    <p:sldId id="271" r:id="rId13"/>
    <p:sldId id="274" r:id="rId14"/>
    <p:sldId id="277" r:id="rId15"/>
    <p:sldId id="281" r:id="rId16"/>
    <p:sldId id="282" r:id="rId17"/>
    <p:sldId id="283" r:id="rId18"/>
    <p:sldId id="286" r:id="rId19"/>
    <p:sldId id="290" r:id="rId20"/>
    <p:sldId id="289" r:id="rId21"/>
    <p:sldId id="293" r:id="rId22"/>
    <p:sldId id="291" r:id="rId23"/>
    <p:sldId id="294" r:id="rId24"/>
    <p:sldId id="292" r:id="rId25"/>
    <p:sldId id="295" r:id="rId26"/>
    <p:sldId id="29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80" d="100"/>
          <a:sy n="80" d="100"/>
        </p:scale>
        <p:origin x="36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48070-A741-4A36-A920-3E86D56443F5}" type="datetimeFigureOut">
              <a:rPr lang="nl-NL" smtClean="0"/>
              <a:t>23-10-2017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8ADB-6AEC-4F5A-AB55-D2CF9FE721D6}" type="slidenum">
              <a:rPr lang="nl-NL" smtClean="0"/>
              <a:t>‹nr.›</a:t>
            </a:fld>
            <a:endParaRPr lang="nl-NL"/>
          </a:p>
        </p:txBody>
      </p:sp>
    </p:spTree>
    <p:extLst>
      <p:ext uri="{BB962C8B-B14F-4D97-AF65-F5344CB8AC3E}">
        <p14:creationId xmlns:p14="http://schemas.microsoft.com/office/powerpoint/2010/main" val="291322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jdelijke aanduiding voor dia-afbeelding 1"/>
          <p:cNvSpPr>
            <a:spLocks noGrp="1" noRot="1" noChangeAspect="1" noTextEdit="1"/>
          </p:cNvSpPr>
          <p:nvPr>
            <p:ph type="sldImg"/>
          </p:nvPr>
        </p:nvSpPr>
        <p:spPr>
          <a:ln/>
        </p:spPr>
      </p:sp>
      <p:sp>
        <p:nvSpPr>
          <p:cNvPr id="5325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mtClean="0">
                <a:latin typeface="Arial" panose="020B0604020202020204" pitchFamily="34" charset="0"/>
              </a:rPr>
              <a:t>1 x per kwartaal wordt afgerekend met de belastingdienst (fiscus)</a:t>
            </a:r>
            <a:endParaRPr lang="nl-NL" altLang="nl-NL" smtClean="0">
              <a:latin typeface="Arial" panose="020B0604020202020204" pitchFamily="34" charset="0"/>
            </a:endParaRPr>
          </a:p>
        </p:txBody>
      </p:sp>
      <p:sp>
        <p:nvSpPr>
          <p:cNvPr id="5325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a:defRPr>
                <a:solidFill>
                  <a:schemeClr val="tx1"/>
                </a:solidFill>
                <a:latin typeface="Arial" panose="020B0604020202020204" pitchFamily="34" charset="0"/>
              </a:defRPr>
            </a:lvl1pPr>
            <a:lvl2pPr marL="742950" indent="-285750" defTabSz="963613">
              <a:defRPr>
                <a:solidFill>
                  <a:schemeClr val="tx1"/>
                </a:solidFill>
                <a:latin typeface="Arial" panose="020B0604020202020204" pitchFamily="34" charset="0"/>
              </a:defRPr>
            </a:lvl2pPr>
            <a:lvl3pPr marL="1143000" indent="-228600" defTabSz="963613">
              <a:defRPr>
                <a:solidFill>
                  <a:schemeClr val="tx1"/>
                </a:solidFill>
                <a:latin typeface="Arial" panose="020B0604020202020204" pitchFamily="34" charset="0"/>
              </a:defRPr>
            </a:lvl3pPr>
            <a:lvl4pPr marL="1600200" indent="-228600" defTabSz="963613">
              <a:defRPr>
                <a:solidFill>
                  <a:schemeClr val="tx1"/>
                </a:solidFill>
                <a:latin typeface="Arial" panose="020B0604020202020204" pitchFamily="34" charset="0"/>
              </a:defRPr>
            </a:lvl4pPr>
            <a:lvl5pPr marL="2057400" indent="-228600" defTabSz="963613">
              <a:defRPr>
                <a:solidFill>
                  <a:schemeClr val="tx1"/>
                </a:solidFill>
                <a:latin typeface="Arial" panose="020B0604020202020204" pitchFamily="34" charset="0"/>
              </a:defRPr>
            </a:lvl5pPr>
            <a:lvl6pPr marL="2514600" indent="-228600" defTabSz="963613" eaLnBrk="0" fontAlgn="base" hangingPunct="0">
              <a:spcBef>
                <a:spcPct val="0"/>
              </a:spcBef>
              <a:spcAft>
                <a:spcPct val="0"/>
              </a:spcAft>
              <a:defRPr>
                <a:solidFill>
                  <a:schemeClr val="tx1"/>
                </a:solidFill>
                <a:latin typeface="Arial" panose="020B0604020202020204" pitchFamily="34" charset="0"/>
              </a:defRPr>
            </a:lvl6pPr>
            <a:lvl7pPr marL="2971800" indent="-228600" defTabSz="963613" eaLnBrk="0" fontAlgn="base" hangingPunct="0">
              <a:spcBef>
                <a:spcPct val="0"/>
              </a:spcBef>
              <a:spcAft>
                <a:spcPct val="0"/>
              </a:spcAft>
              <a:defRPr>
                <a:solidFill>
                  <a:schemeClr val="tx1"/>
                </a:solidFill>
                <a:latin typeface="Arial" panose="020B0604020202020204" pitchFamily="34" charset="0"/>
              </a:defRPr>
            </a:lvl7pPr>
            <a:lvl8pPr marL="3429000" indent="-228600" defTabSz="963613" eaLnBrk="0" fontAlgn="base" hangingPunct="0">
              <a:spcBef>
                <a:spcPct val="0"/>
              </a:spcBef>
              <a:spcAft>
                <a:spcPct val="0"/>
              </a:spcAft>
              <a:defRPr>
                <a:solidFill>
                  <a:schemeClr val="tx1"/>
                </a:solidFill>
                <a:latin typeface="Arial" panose="020B0604020202020204" pitchFamily="34" charset="0"/>
              </a:defRPr>
            </a:lvl8pPr>
            <a:lvl9pPr marL="3886200" indent="-228600" defTabSz="963613" eaLnBrk="0" fontAlgn="base" hangingPunct="0">
              <a:spcBef>
                <a:spcPct val="0"/>
              </a:spcBef>
              <a:spcAft>
                <a:spcPct val="0"/>
              </a:spcAft>
              <a:defRPr>
                <a:solidFill>
                  <a:schemeClr val="tx1"/>
                </a:solidFill>
                <a:latin typeface="Arial" panose="020B0604020202020204" pitchFamily="34" charset="0"/>
              </a:defRPr>
            </a:lvl9pPr>
          </a:lstStyle>
          <a:p>
            <a:fld id="{8F0E8CD4-8513-4623-B66E-42560CE65BAC}" type="slidenum">
              <a:rPr lang="nl-NL" altLang="nl-NL"/>
              <a:pPr/>
              <a:t>9</a:t>
            </a:fld>
            <a:endParaRPr lang="nl-NL" altLang="nl-NL"/>
          </a:p>
        </p:txBody>
      </p:sp>
    </p:spTree>
    <p:extLst>
      <p:ext uri="{BB962C8B-B14F-4D97-AF65-F5344CB8AC3E}">
        <p14:creationId xmlns:p14="http://schemas.microsoft.com/office/powerpoint/2010/main" val="1998019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a:t>
            </a:r>
            <a:r>
              <a:rPr lang="nl-NL" dirty="0" err="1" smtClean="0"/>
              <a:t>ath</a:t>
            </a:r>
            <a:r>
              <a:rPr lang="nl-NL" dirty="0" smtClean="0"/>
              <a:t>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AutoShape 2"/>
          <p:cNvSpPr>
            <a:spLocks noGrp="1" noChangeArrowheads="1"/>
          </p:cNvSpPr>
          <p:nvPr>
            <p:ph type="title" idx="4294967295"/>
          </p:nvPr>
        </p:nvSpPr>
        <p:spPr>
          <a:xfrm>
            <a:off x="2874964" y="214314"/>
            <a:ext cx="7793037" cy="1462087"/>
          </a:xfrm>
        </p:spPr>
        <p:txBody>
          <a:bodyPr/>
          <a:lstStyle/>
          <a:p>
            <a:pPr eaLnBrk="1" hangingPunct="1"/>
            <a:r>
              <a:rPr lang="nl-NL" altLang="nl-NL" smtClean="0"/>
              <a:t>2.4 Vaste Activa</a:t>
            </a:r>
          </a:p>
        </p:txBody>
      </p:sp>
      <p:sp>
        <p:nvSpPr>
          <p:cNvPr id="30723" name="Rectangle 3"/>
          <p:cNvSpPr>
            <a:spLocks noGrp="1" noChangeArrowheads="1"/>
          </p:cNvSpPr>
          <p:nvPr>
            <p:ph type="body" idx="4294967295"/>
          </p:nvPr>
        </p:nvSpPr>
        <p:spPr>
          <a:xfrm>
            <a:off x="878305" y="2017713"/>
            <a:ext cx="9789695" cy="4114800"/>
          </a:xfrm>
        </p:spPr>
        <p:txBody>
          <a:bodyPr>
            <a:normAutofit/>
          </a:bodyPr>
          <a:lstStyle/>
          <a:p>
            <a:pPr eaLnBrk="1" hangingPunct="1">
              <a:buFont typeface="Wingdings" panose="05000000000000000000" pitchFamily="2" charset="2"/>
              <a:buNone/>
            </a:pPr>
            <a:r>
              <a:rPr lang="nl-NL" altLang="nl-NL" sz="2500" dirty="0" smtClean="0"/>
              <a:t>Goederen waarin het geld langer dan 1 jaar vast zit (BEZIT)</a:t>
            </a:r>
          </a:p>
          <a:p>
            <a:pPr eaLnBrk="1" hangingPunct="1">
              <a:buFont typeface="Wingdings" panose="05000000000000000000" pitchFamily="2" charset="2"/>
              <a:buNone/>
            </a:pPr>
            <a:r>
              <a:rPr lang="nl-NL" altLang="nl-NL" sz="2500" dirty="0" smtClean="0"/>
              <a:t>Rekening houden met waardevermindering </a:t>
            </a:r>
            <a:r>
              <a:rPr lang="nl-NL" altLang="nl-NL" sz="2500" dirty="0" smtClean="0">
                <a:sym typeface="Wingdings" panose="05000000000000000000" pitchFamily="2" charset="2"/>
              </a:rPr>
              <a:t> afschrijvingen</a:t>
            </a:r>
          </a:p>
          <a:p>
            <a:pPr eaLnBrk="1" hangingPunct="1">
              <a:buFont typeface="Wingdings" panose="05000000000000000000" pitchFamily="2" charset="2"/>
              <a:buNone/>
            </a:pPr>
            <a:endParaRPr lang="nl-NL" altLang="nl-NL" sz="2500" dirty="0" smtClean="0"/>
          </a:p>
        </p:txBody>
      </p:sp>
    </p:spTree>
    <p:extLst>
      <p:ext uri="{BB962C8B-B14F-4D97-AF65-F5344CB8AC3E}">
        <p14:creationId xmlns:p14="http://schemas.microsoft.com/office/powerpoint/2010/main" val="217578354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fade">
                                      <p:cBhvr>
                                        <p:cTn id="12" dur="2000"/>
                                        <p:tgtEl>
                                          <p:spTgt spid="307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fade">
                                      <p:cBhvr>
                                        <p:cTn id="17" dur="20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AutoShape 2"/>
          <p:cNvSpPr>
            <a:spLocks noGrp="1" noChangeArrowheads="1"/>
          </p:cNvSpPr>
          <p:nvPr>
            <p:ph type="title" idx="4294967295"/>
          </p:nvPr>
        </p:nvSpPr>
        <p:spPr>
          <a:xfrm>
            <a:off x="2874964" y="214314"/>
            <a:ext cx="7793037" cy="1462087"/>
          </a:xfrm>
        </p:spPr>
        <p:txBody>
          <a:bodyPr/>
          <a:lstStyle/>
          <a:p>
            <a:pPr eaLnBrk="1" hangingPunct="1"/>
            <a:r>
              <a:rPr lang="nl-NL" altLang="nl-NL" smtClean="0"/>
              <a:t>2.4 Vlottende activa</a:t>
            </a:r>
          </a:p>
        </p:txBody>
      </p:sp>
      <p:sp>
        <p:nvSpPr>
          <p:cNvPr id="31747" name="Rectangle 3"/>
          <p:cNvSpPr>
            <a:spLocks noGrp="1" noChangeArrowheads="1"/>
          </p:cNvSpPr>
          <p:nvPr>
            <p:ph type="body" idx="4294967295"/>
          </p:nvPr>
        </p:nvSpPr>
        <p:spPr>
          <a:xfrm>
            <a:off x="132347" y="1010653"/>
            <a:ext cx="10274969" cy="5121860"/>
          </a:xfrm>
        </p:spPr>
        <p:txBody>
          <a:bodyPr>
            <a:normAutofit lnSpcReduction="10000"/>
          </a:bodyPr>
          <a:lstStyle/>
          <a:p>
            <a:r>
              <a:rPr lang="nl-NL" altLang="nl-NL" sz="2500" dirty="0"/>
              <a:t>Niet langer dan 1 jaar </a:t>
            </a:r>
            <a:r>
              <a:rPr lang="nl-NL" altLang="nl-NL" sz="2500" dirty="0" smtClean="0"/>
              <a:t>vastgelegd (BEZIT)</a:t>
            </a:r>
            <a:endParaRPr lang="nl-NL" altLang="nl-NL" sz="2500" dirty="0"/>
          </a:p>
          <a:p>
            <a:pPr eaLnBrk="1" hangingPunct="1"/>
            <a:endParaRPr lang="nl-NL" altLang="nl-NL" sz="2500" dirty="0" smtClean="0"/>
          </a:p>
          <a:p>
            <a:pPr eaLnBrk="1" hangingPunct="1"/>
            <a:r>
              <a:rPr lang="nl-NL" altLang="nl-NL" sz="2500" dirty="0" smtClean="0"/>
              <a:t>Voorraden</a:t>
            </a:r>
          </a:p>
          <a:p>
            <a:pPr eaLnBrk="1" hangingPunct="1"/>
            <a:r>
              <a:rPr lang="nl-NL" altLang="nl-NL" sz="2500" dirty="0" smtClean="0"/>
              <a:t>Debiteuren (mensen waar je nog geld van krijgt: dus een bezit)</a:t>
            </a:r>
          </a:p>
          <a:p>
            <a:pPr eaLnBrk="1" hangingPunct="1"/>
            <a:r>
              <a:rPr lang="nl-NL" altLang="nl-NL" sz="2500" dirty="0" smtClean="0"/>
              <a:t>Nog te ontvangen bedragen (geld wat je nog ontvangt, dus een bezit)</a:t>
            </a:r>
          </a:p>
          <a:p>
            <a:pPr eaLnBrk="1" hangingPunct="1"/>
            <a:r>
              <a:rPr lang="nl-NL" altLang="nl-NL" sz="2500" dirty="0" smtClean="0"/>
              <a:t>Vooruitbetaalde bedragen (zaken die je al vooruit betaald hebt, maar nog wel recht op hebt: </a:t>
            </a:r>
            <a:r>
              <a:rPr lang="nl-NL" altLang="nl-NL" sz="2500" dirty="0" err="1" smtClean="0"/>
              <a:t>bvb</a:t>
            </a:r>
            <a:r>
              <a:rPr lang="nl-NL" altLang="nl-NL" sz="2500" dirty="0" smtClean="0"/>
              <a:t> vooruitbetaalde huur, dus een bezit)</a:t>
            </a:r>
          </a:p>
          <a:p>
            <a:pPr eaLnBrk="1" hangingPunct="1"/>
            <a:r>
              <a:rPr lang="nl-NL" altLang="nl-NL" sz="2500" dirty="0" smtClean="0"/>
              <a:t>Te vorderen BTW (je hebt btw betaald toen je deze spullen kocht, deze btw mag je terugvragen van de overheid, dit geld wat je dus nog krijgt van de overheid, is jou bezit)</a:t>
            </a:r>
          </a:p>
          <a:p>
            <a:pPr eaLnBrk="1" hangingPunct="1"/>
            <a:endParaRPr lang="nl-NL" altLang="nl-NL" sz="2500" dirty="0"/>
          </a:p>
        </p:txBody>
      </p:sp>
    </p:spTree>
    <p:extLst>
      <p:ext uri="{BB962C8B-B14F-4D97-AF65-F5344CB8AC3E}">
        <p14:creationId xmlns:p14="http://schemas.microsoft.com/office/powerpoint/2010/main" val="5159658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2000"/>
                                        <p:tgtEl>
                                          <p:spTgt spid="31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20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fade">
                                      <p:cBhvr>
                                        <p:cTn id="22" dur="2000"/>
                                        <p:tgtEl>
                                          <p:spTgt spid="317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fade">
                                      <p:cBhvr>
                                        <p:cTn id="27" dur="2000"/>
                                        <p:tgtEl>
                                          <p:spTgt spid="317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747">
                                            <p:txEl>
                                              <p:pRg st="5" end="5"/>
                                            </p:txEl>
                                          </p:spTgt>
                                        </p:tgtEl>
                                        <p:attrNameLst>
                                          <p:attrName>style.visibility</p:attrName>
                                        </p:attrNameLst>
                                      </p:cBhvr>
                                      <p:to>
                                        <p:strVal val="visible"/>
                                      </p:to>
                                    </p:set>
                                    <p:animEffect transition="in" filter="fade">
                                      <p:cBhvr>
                                        <p:cTn id="32" dur="2000"/>
                                        <p:tgtEl>
                                          <p:spTgt spid="317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747">
                                            <p:txEl>
                                              <p:pRg st="6" end="6"/>
                                            </p:txEl>
                                          </p:spTgt>
                                        </p:tgtEl>
                                        <p:attrNameLst>
                                          <p:attrName>style.visibility</p:attrName>
                                        </p:attrNameLst>
                                      </p:cBhvr>
                                      <p:to>
                                        <p:strVal val="visible"/>
                                      </p:to>
                                    </p:set>
                                    <p:animEffect transition="in" filter="fade">
                                      <p:cBhvr>
                                        <p:cTn id="37" dur="20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AutoShape 2"/>
          <p:cNvSpPr>
            <a:spLocks noGrp="1" noChangeArrowheads="1"/>
          </p:cNvSpPr>
          <p:nvPr>
            <p:ph type="title" idx="4294967295"/>
          </p:nvPr>
        </p:nvSpPr>
        <p:spPr>
          <a:xfrm>
            <a:off x="2466474" y="214314"/>
            <a:ext cx="8201527" cy="1462087"/>
          </a:xfrm>
        </p:spPr>
        <p:txBody>
          <a:bodyPr/>
          <a:lstStyle/>
          <a:p>
            <a:pPr eaLnBrk="1" hangingPunct="1"/>
            <a:r>
              <a:rPr lang="nl-NL" altLang="nl-NL" dirty="0" smtClean="0"/>
              <a:t>2.4 Liquide activa</a:t>
            </a:r>
          </a:p>
        </p:txBody>
      </p:sp>
      <p:sp>
        <p:nvSpPr>
          <p:cNvPr id="32771" name="Rectangle 3"/>
          <p:cNvSpPr>
            <a:spLocks noGrp="1" noChangeArrowheads="1"/>
          </p:cNvSpPr>
          <p:nvPr>
            <p:ph type="body" idx="4294967295"/>
          </p:nvPr>
        </p:nvSpPr>
        <p:spPr>
          <a:xfrm>
            <a:off x="2466474" y="2017713"/>
            <a:ext cx="8201526" cy="4114800"/>
          </a:xfrm>
        </p:spPr>
        <p:txBody>
          <a:bodyPr>
            <a:normAutofit/>
          </a:bodyPr>
          <a:lstStyle/>
          <a:p>
            <a:pPr eaLnBrk="1" hangingPunct="1"/>
            <a:r>
              <a:rPr lang="nl-NL" altLang="nl-NL" sz="2800" dirty="0" smtClean="0"/>
              <a:t>Zaken die je meteen om kan zetten in geld: (BEZIT)</a:t>
            </a:r>
          </a:p>
          <a:p>
            <a:pPr eaLnBrk="1" hangingPunct="1"/>
            <a:r>
              <a:rPr lang="nl-NL" altLang="nl-NL" sz="2800" dirty="0" smtClean="0"/>
              <a:t>Kas </a:t>
            </a:r>
          </a:p>
          <a:p>
            <a:pPr eaLnBrk="1" hangingPunct="1"/>
            <a:r>
              <a:rPr lang="nl-NL" altLang="nl-NL" sz="2800" dirty="0" smtClean="0"/>
              <a:t>Bank / rekening courant</a:t>
            </a:r>
          </a:p>
          <a:p>
            <a:pPr eaLnBrk="1" hangingPunct="1"/>
            <a:r>
              <a:rPr lang="nl-NL" altLang="nl-NL" sz="2800" dirty="0" smtClean="0"/>
              <a:t>Giro</a:t>
            </a:r>
          </a:p>
        </p:txBody>
      </p:sp>
    </p:spTree>
    <p:extLst>
      <p:ext uri="{BB962C8B-B14F-4D97-AF65-F5344CB8AC3E}">
        <p14:creationId xmlns:p14="http://schemas.microsoft.com/office/powerpoint/2010/main" val="42006204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fade">
                                      <p:cBhvr>
                                        <p:cTn id="12" dur="2000"/>
                                        <p:tgtEl>
                                          <p:spTgt spid="32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Effect transition="in" filter="fade">
                                      <p:cBhvr>
                                        <p:cTn id="17" dur="2000"/>
                                        <p:tgtEl>
                                          <p:spTgt spid="327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771">
                                            <p:txEl>
                                              <p:pRg st="2" end="2"/>
                                            </p:txEl>
                                          </p:spTgt>
                                        </p:tgtEl>
                                        <p:attrNameLst>
                                          <p:attrName>style.visibility</p:attrName>
                                        </p:attrNameLst>
                                      </p:cBhvr>
                                      <p:to>
                                        <p:strVal val="visible"/>
                                      </p:to>
                                    </p:set>
                                    <p:animEffect transition="in" filter="fade">
                                      <p:cBhvr>
                                        <p:cTn id="22" dur="2000"/>
                                        <p:tgtEl>
                                          <p:spTgt spid="327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771">
                                            <p:txEl>
                                              <p:pRg st="3" end="3"/>
                                            </p:txEl>
                                          </p:spTgt>
                                        </p:tgtEl>
                                        <p:attrNameLst>
                                          <p:attrName>style.visibility</p:attrName>
                                        </p:attrNameLst>
                                      </p:cBhvr>
                                      <p:to>
                                        <p:strVal val="visible"/>
                                      </p:to>
                                    </p:set>
                                    <p:animEffect transition="in" filter="fade">
                                      <p:cBhvr>
                                        <p:cTn id="27" dur="20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a:bodyPr>
          <a:lstStyle/>
          <a:p>
            <a:r>
              <a:rPr lang="nl-NL" sz="2500" b="1" dirty="0" smtClean="0"/>
              <a:t>Van exclusief btw naar btw berekenen = bedrag * (0 + btw percentage) = btw.</a:t>
            </a:r>
          </a:p>
          <a:p>
            <a:r>
              <a:rPr lang="nl-NL" sz="2500" dirty="0" smtClean="0"/>
              <a:t>1000 * 0.21 = 210 euro.</a:t>
            </a:r>
          </a:p>
          <a:p>
            <a:r>
              <a:rPr lang="nl-NL" sz="2500" b="1" dirty="0" smtClean="0"/>
              <a:t>Van inclusief btw naar btw berekenen = bedrag / (100 + btw percentage) * btw percentage = btw</a:t>
            </a:r>
          </a:p>
          <a:p>
            <a:r>
              <a:rPr lang="nl-NL" sz="2500" dirty="0" smtClean="0"/>
              <a:t>2420 / 121 * 21 = 420</a:t>
            </a:r>
            <a:endParaRPr lang="nl-NL" sz="2500" dirty="0"/>
          </a:p>
        </p:txBody>
      </p:sp>
    </p:spTree>
    <p:extLst>
      <p:ext uri="{BB962C8B-B14F-4D97-AF65-F5344CB8AC3E}">
        <p14:creationId xmlns:p14="http://schemas.microsoft.com/office/powerpoint/2010/main" val="371061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weten we nu?</a:t>
            </a:r>
            <a:endParaRPr lang="nl-NL" dirty="0"/>
          </a:p>
        </p:txBody>
      </p:sp>
      <p:sp>
        <p:nvSpPr>
          <p:cNvPr id="3" name="Tijdelijke aanduiding voor inhoud 2"/>
          <p:cNvSpPr>
            <a:spLocks noGrp="1"/>
          </p:cNvSpPr>
          <p:nvPr>
            <p:ph idx="1"/>
          </p:nvPr>
        </p:nvSpPr>
        <p:spPr/>
        <p:txBody>
          <a:bodyPr>
            <a:normAutofit/>
          </a:bodyPr>
          <a:lstStyle/>
          <a:p>
            <a:r>
              <a:rPr lang="nl-NL" sz="2500" dirty="0" smtClean="0"/>
              <a:t>We weten nu hoeveel de spullen waard zijn die we na aanschaf bezitten.</a:t>
            </a:r>
          </a:p>
          <a:p>
            <a:r>
              <a:rPr lang="nl-NL" sz="2500" dirty="0" smtClean="0"/>
              <a:t>We weten nu hoeveel btw we mogen terug vorderen.</a:t>
            </a:r>
          </a:p>
          <a:p>
            <a:endParaRPr lang="nl-NL" sz="2500" dirty="0"/>
          </a:p>
          <a:p>
            <a:r>
              <a:rPr lang="nl-NL" sz="2500" dirty="0" smtClean="0"/>
              <a:t>Wat moeten we nu nog weten?</a:t>
            </a:r>
          </a:p>
          <a:p>
            <a:r>
              <a:rPr lang="nl-NL" sz="2500" dirty="0" smtClean="0"/>
              <a:t>Hoe gaan we de activa (bezittingen) financieren.</a:t>
            </a:r>
          </a:p>
          <a:p>
            <a:endParaRPr lang="nl-NL" sz="2500" dirty="0" smtClean="0"/>
          </a:p>
          <a:p>
            <a:endParaRPr lang="nl-NL" sz="2500" dirty="0" smtClean="0"/>
          </a:p>
        </p:txBody>
      </p:sp>
    </p:spTree>
    <p:extLst>
      <p:ext uri="{BB962C8B-B14F-4D97-AF65-F5344CB8AC3E}">
        <p14:creationId xmlns:p14="http://schemas.microsoft.com/office/powerpoint/2010/main" val="141434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vreemd vermogen:</a:t>
            </a:r>
            <a:endParaRPr lang="nl-NL" dirty="0"/>
          </a:p>
        </p:txBody>
      </p:sp>
      <p:sp>
        <p:nvSpPr>
          <p:cNvPr id="3" name="Tijdelijke aanduiding voor inhoud 2"/>
          <p:cNvSpPr>
            <a:spLocks noGrp="1"/>
          </p:cNvSpPr>
          <p:nvPr>
            <p:ph idx="1"/>
          </p:nvPr>
        </p:nvSpPr>
        <p:spPr>
          <a:xfrm>
            <a:off x="677334" y="1275347"/>
            <a:ext cx="8596668" cy="5378116"/>
          </a:xfrm>
        </p:spPr>
        <p:txBody>
          <a:bodyPr>
            <a:noAutofit/>
          </a:bodyPr>
          <a:lstStyle/>
          <a:p>
            <a:r>
              <a:rPr lang="nl-NL" sz="2500" dirty="0" smtClean="0"/>
              <a:t>LVV: de hypothecaire lening (lening met onroerend goed als zekerheid voor verstrekker van krediet)</a:t>
            </a:r>
          </a:p>
          <a:p>
            <a:r>
              <a:rPr lang="nl-NL" sz="2500" dirty="0" smtClean="0"/>
              <a:t>LVV: De onderhandse lening (lening waar persoonlijke contact is geweest over looptijd/rente/aflossing, bij eenmanszaak vaak verkregen van familie/vrienden) </a:t>
            </a:r>
          </a:p>
          <a:p>
            <a:r>
              <a:rPr lang="nl-NL" sz="2500" dirty="0" smtClean="0"/>
              <a:t>Toevoeging: vaak staat bij een lening of O/G (opgenomen geld</a:t>
            </a:r>
            <a:r>
              <a:rPr lang="nl-NL" sz="2500" dirty="0" smtClean="0">
                <a:sym typeface="Wingdings" panose="05000000000000000000" pitchFamily="2" charset="2"/>
              </a:rPr>
              <a:t> schuld</a:t>
            </a:r>
            <a:r>
              <a:rPr lang="nl-NL" sz="2500" dirty="0" smtClean="0"/>
              <a:t>) of U/G (uitgeleend geld </a:t>
            </a:r>
            <a:r>
              <a:rPr lang="nl-NL" sz="2500" dirty="0" smtClean="0">
                <a:sym typeface="Wingdings" panose="05000000000000000000" pitchFamily="2" charset="2"/>
              </a:rPr>
              <a:t> bezit</a:t>
            </a:r>
            <a:r>
              <a:rPr lang="nl-NL" sz="2500" dirty="0" smtClean="0"/>
              <a:t>)</a:t>
            </a:r>
          </a:p>
          <a:p>
            <a:r>
              <a:rPr lang="nl-NL" sz="2500" dirty="0" smtClean="0"/>
              <a:t>KVV: rekening-courantkrediet: doorlopend krediet voor bedrijven.</a:t>
            </a:r>
          </a:p>
          <a:p>
            <a:r>
              <a:rPr lang="nl-NL" sz="2500" dirty="0" smtClean="0"/>
              <a:t>KVV: het ontvangen leverancierskrediet/crediteuren. Hebben al wel goederen/diensten geleverd maar deze moet je nog betalen.</a:t>
            </a:r>
          </a:p>
          <a:p>
            <a:endParaRPr lang="nl-NL" sz="2500" dirty="0" smtClean="0"/>
          </a:p>
        </p:txBody>
      </p:sp>
    </p:spTree>
    <p:extLst>
      <p:ext uri="{BB962C8B-B14F-4D97-AF65-F5344CB8AC3E}">
        <p14:creationId xmlns:p14="http://schemas.microsoft.com/office/powerpoint/2010/main" val="226390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vreemd vermogen:</a:t>
            </a:r>
            <a:endParaRPr lang="nl-NL" dirty="0"/>
          </a:p>
        </p:txBody>
      </p:sp>
      <p:sp>
        <p:nvSpPr>
          <p:cNvPr id="3" name="Tijdelijke aanduiding voor inhoud 2"/>
          <p:cNvSpPr>
            <a:spLocks noGrp="1"/>
          </p:cNvSpPr>
          <p:nvPr>
            <p:ph idx="1"/>
          </p:nvPr>
        </p:nvSpPr>
        <p:spPr>
          <a:xfrm>
            <a:off x="677334" y="1275347"/>
            <a:ext cx="8596668" cy="5378116"/>
          </a:xfrm>
        </p:spPr>
        <p:txBody>
          <a:bodyPr>
            <a:noAutofit/>
          </a:bodyPr>
          <a:lstStyle/>
          <a:p>
            <a:r>
              <a:rPr lang="nl-NL" sz="2500" dirty="0" smtClean="0"/>
              <a:t>KVV: het ontvangen afnemerskrediet: er is vooraf betaald terwijl jij de producten nog moet leveren. Je bent eigenlijk de te leveren spullen nog verschuldigd.</a:t>
            </a:r>
          </a:p>
          <a:p>
            <a:r>
              <a:rPr lang="nl-NL" sz="2500" dirty="0" smtClean="0"/>
              <a:t>KVV: vooruit ontvangen bedragen: vergelijkbaar met het ontvangen afnemerskrediet, boek: je verhuurt je huis en de huurder betaald 12 maanden vooruit, stel dat de huurder na 1 maand de huur opzegt, krijgt hij/zij nog 11 maanden huur terug. De schuld wordt dus steeds kleiner naarmate de maanden verstrijken.</a:t>
            </a:r>
          </a:p>
          <a:p>
            <a:r>
              <a:rPr lang="nl-NL" sz="2500" dirty="0" smtClean="0"/>
              <a:t>KVV: nog te betalen bedragen: stel je betaald je huur achteraf, je hebt dan al wel een maand gehuurd, maar nog niet betaald, dat ben je zodoende verschuldigd aan de verhuurder.</a:t>
            </a:r>
          </a:p>
          <a:p>
            <a:endParaRPr lang="nl-NL" sz="2500" dirty="0" smtClean="0"/>
          </a:p>
        </p:txBody>
      </p:sp>
    </p:spTree>
    <p:extLst>
      <p:ext uri="{BB962C8B-B14F-4D97-AF65-F5344CB8AC3E}">
        <p14:creationId xmlns:p14="http://schemas.microsoft.com/office/powerpoint/2010/main" val="375418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 slot: te betalen btw.</a:t>
            </a:r>
            <a:endParaRPr lang="nl-NL" dirty="0"/>
          </a:p>
        </p:txBody>
      </p:sp>
      <p:sp>
        <p:nvSpPr>
          <p:cNvPr id="3" name="Tijdelijke aanduiding voor inhoud 2"/>
          <p:cNvSpPr>
            <a:spLocks noGrp="1"/>
          </p:cNvSpPr>
          <p:nvPr>
            <p:ph idx="1"/>
          </p:nvPr>
        </p:nvSpPr>
        <p:spPr/>
        <p:txBody>
          <a:bodyPr>
            <a:normAutofit/>
          </a:bodyPr>
          <a:lstStyle/>
          <a:p>
            <a:r>
              <a:rPr lang="nl-NL" sz="2500" dirty="0" smtClean="0"/>
              <a:t>KVV: te betalen btw. Wanneer jij spullen verkoopt betalen je klanten je de prijs inclusief btw, deze btw daarentegen moet jij afstaan aan de belasting.</a:t>
            </a:r>
          </a:p>
          <a:p>
            <a:r>
              <a:rPr lang="nl-NL" sz="2500" dirty="0" smtClean="0"/>
              <a:t>Alle btw die je klanten aan jou hebben betaald die jij nog niet hebt afgestaan, noemen we te betalen btw.</a:t>
            </a:r>
            <a:endParaRPr lang="nl-NL" sz="2500" dirty="0"/>
          </a:p>
        </p:txBody>
      </p:sp>
    </p:spTree>
    <p:extLst>
      <p:ext uri="{BB962C8B-B14F-4D97-AF65-F5344CB8AC3E}">
        <p14:creationId xmlns:p14="http://schemas.microsoft.com/office/powerpoint/2010/main" val="130828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 met btw.</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Welke btw mogen we terugvorderen?</a:t>
            </a:r>
          </a:p>
          <a:p>
            <a:r>
              <a:rPr lang="nl-NL" sz="2500" dirty="0" smtClean="0"/>
              <a:t>De btw die we betalen op ingekochte goederen/diensten.</a:t>
            </a:r>
          </a:p>
          <a:p>
            <a:r>
              <a:rPr lang="nl-NL" sz="2500" dirty="0" smtClean="0"/>
              <a:t>Welke btw moeten we afstaan?</a:t>
            </a:r>
          </a:p>
          <a:p>
            <a:r>
              <a:rPr lang="nl-NL" sz="2500" dirty="0" smtClean="0"/>
              <a:t>De btw die we krijgen op verkochten goederen/diensten.</a:t>
            </a:r>
          </a:p>
          <a:p>
            <a:r>
              <a:rPr lang="nl-NL" sz="2500" b="1" dirty="0" smtClean="0"/>
              <a:t>Belangrijk!!!! Als er staat iemand heeft goederen ingekocht/verkocht exclusief 21%, betekend het dat we zelf die 21 % moeten uitrekenen niet dat hij ze echt heeft verkocht exclusief btw.</a:t>
            </a:r>
          </a:p>
        </p:txBody>
      </p:sp>
    </p:spTree>
    <p:extLst>
      <p:ext uri="{BB962C8B-B14F-4D97-AF65-F5344CB8AC3E}">
        <p14:creationId xmlns:p14="http://schemas.microsoft.com/office/powerpoint/2010/main" val="167996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8916" y="0"/>
            <a:ext cx="8925086" cy="1930400"/>
          </a:xfrm>
        </p:spPr>
        <p:txBody>
          <a:bodyPr/>
          <a:lstStyle/>
          <a:p>
            <a:r>
              <a:rPr lang="nl-NL" dirty="0" smtClean="0"/>
              <a:t>De openingsbalans. (we gaan hier uitgebreid mee oefenen)</a:t>
            </a:r>
            <a:endParaRPr lang="nl-NL" dirty="0"/>
          </a:p>
        </p:txBody>
      </p:sp>
      <p:sp>
        <p:nvSpPr>
          <p:cNvPr id="3" name="Tijdelijke aanduiding voor inhoud 2"/>
          <p:cNvSpPr>
            <a:spLocks noGrp="1"/>
          </p:cNvSpPr>
          <p:nvPr>
            <p:ph idx="1"/>
          </p:nvPr>
        </p:nvSpPr>
        <p:spPr>
          <a:xfrm>
            <a:off x="348916" y="1251285"/>
            <a:ext cx="8925086" cy="4790078"/>
          </a:xfrm>
        </p:spPr>
        <p:txBody>
          <a:bodyPr>
            <a:noAutofit/>
          </a:bodyPr>
          <a:lstStyle/>
          <a:p>
            <a:r>
              <a:rPr lang="nl-NL" sz="2500" dirty="0" smtClean="0"/>
              <a:t>We hebben gekeken naar wat we wilden aanschaffen voordat we met onze winkel begonnen </a:t>
            </a:r>
            <a:r>
              <a:rPr lang="nl-NL" sz="2500" dirty="0" smtClean="0"/>
              <a:t>We </a:t>
            </a:r>
            <a:r>
              <a:rPr lang="nl-NL" sz="2500" dirty="0" smtClean="0"/>
              <a:t>hebben gekeken naar hoe we dat wilden financieren </a:t>
            </a:r>
            <a:r>
              <a:rPr lang="nl-NL" sz="2500" dirty="0" smtClean="0"/>
              <a:t>Wanneer </a:t>
            </a:r>
            <a:r>
              <a:rPr lang="nl-NL" sz="2500" dirty="0" smtClean="0"/>
              <a:t>we een volledig overzicht maken van onze bezittingen </a:t>
            </a:r>
            <a:r>
              <a:rPr lang="nl-NL" sz="2500" dirty="0" smtClean="0"/>
              <a:t>en </a:t>
            </a:r>
            <a:r>
              <a:rPr lang="nl-NL" sz="2500" dirty="0" smtClean="0"/>
              <a:t>onze schulden </a:t>
            </a:r>
            <a:r>
              <a:rPr lang="nl-NL" sz="2500" dirty="0" smtClean="0"/>
              <a:t>kunnen </a:t>
            </a:r>
            <a:r>
              <a:rPr lang="nl-NL" sz="2500" dirty="0" smtClean="0"/>
              <a:t>we de beginbalans maken.</a:t>
            </a:r>
          </a:p>
          <a:p>
            <a:r>
              <a:rPr lang="nl-NL" sz="2500" dirty="0" smtClean="0"/>
              <a:t>Linkerkant van de balans, de </a:t>
            </a:r>
            <a:r>
              <a:rPr lang="nl-NL" sz="2500" dirty="0" err="1" smtClean="0"/>
              <a:t>debitzijde</a:t>
            </a:r>
            <a:r>
              <a:rPr lang="nl-NL" sz="2500" dirty="0" smtClean="0"/>
              <a:t> staan alle bezittingen.</a:t>
            </a:r>
          </a:p>
          <a:p>
            <a:r>
              <a:rPr lang="nl-NL" sz="2500" dirty="0" smtClean="0"/>
              <a:t>Rechterkant van de balans, de creditzijde staan alle schulden (EV is schuld aan jezelf)</a:t>
            </a:r>
          </a:p>
          <a:p>
            <a:r>
              <a:rPr lang="nl-NL" sz="2500" dirty="0" smtClean="0"/>
              <a:t>De balans, zoals het ding heet, is altijd in balans. Is je balans niet in balans is er iets fout gegaan.</a:t>
            </a:r>
          </a:p>
        </p:txBody>
      </p:sp>
    </p:spTree>
    <p:extLst>
      <p:ext uri="{BB962C8B-B14F-4D97-AF65-F5344CB8AC3E}">
        <p14:creationId xmlns:p14="http://schemas.microsoft.com/office/powerpoint/2010/main" val="342970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a:t>
            </a:r>
            <a:r>
              <a:rPr lang="nl-NL" dirty="0" smtClean="0"/>
              <a:t>lessen</a:t>
            </a:r>
            <a:endParaRPr lang="nl-NL" dirty="0"/>
          </a:p>
        </p:txBody>
      </p:sp>
      <p:sp>
        <p:nvSpPr>
          <p:cNvPr id="3" name="Tijdelijke aanduiding voor inhoud 2"/>
          <p:cNvSpPr>
            <a:spLocks noGrp="1"/>
          </p:cNvSpPr>
          <p:nvPr>
            <p:ph idx="1"/>
          </p:nvPr>
        </p:nvSpPr>
        <p:spPr/>
        <p:txBody>
          <a:bodyPr>
            <a:normAutofit/>
          </a:bodyPr>
          <a:lstStyle/>
          <a:p>
            <a:r>
              <a:rPr lang="nl-NL" sz="2500" dirty="0" smtClean="0"/>
              <a:t>Oefen met de openingsbalans.</a:t>
            </a:r>
          </a:p>
          <a:p>
            <a:r>
              <a:rPr lang="nl-NL" sz="2500" dirty="0" smtClean="0"/>
              <a:t>Oefentoets maken.</a:t>
            </a:r>
            <a:endParaRPr lang="nl-NL" sz="2500" dirty="0" smtClean="0"/>
          </a:p>
          <a:p>
            <a:endParaRPr lang="nl-NL" sz="2500" dirty="0" smtClean="0"/>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a:t>
            </a:r>
            <a:r>
              <a:rPr lang="nl-NL" dirty="0" smtClean="0"/>
              <a:t>64</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Verder met opgave 65.</a:t>
            </a:r>
            <a:endParaRPr lang="nl-NL" sz="2400" dirty="0" smtClean="0"/>
          </a:p>
        </p:txBody>
      </p:sp>
    </p:spTree>
    <p:extLst>
      <p:ext uri="{BB962C8B-B14F-4D97-AF65-F5344CB8AC3E}">
        <p14:creationId xmlns:p14="http://schemas.microsoft.com/office/powerpoint/2010/main" val="327610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48586" b="70186"/>
          <a:stretch/>
        </p:blipFill>
        <p:spPr>
          <a:xfrm>
            <a:off x="0" y="1"/>
            <a:ext cx="6268453" cy="1612232"/>
          </a:xfrm>
          <a:prstGeom prst="rect">
            <a:avLst/>
          </a:prstGeom>
        </p:spPr>
      </p:pic>
      <p:pic>
        <p:nvPicPr>
          <p:cNvPr id="5" name="Afbeelding 4"/>
          <p:cNvPicPr>
            <a:picLocks noChangeAspect="1"/>
          </p:cNvPicPr>
          <p:nvPr/>
        </p:nvPicPr>
        <p:blipFill rotWithShape="1">
          <a:blip r:embed="rId2"/>
          <a:srcRect r="48586" b="62176"/>
          <a:stretch/>
        </p:blipFill>
        <p:spPr>
          <a:xfrm>
            <a:off x="0" y="1"/>
            <a:ext cx="6268453" cy="2045368"/>
          </a:xfrm>
          <a:prstGeom prst="rect">
            <a:avLst/>
          </a:prstGeom>
        </p:spPr>
      </p:pic>
      <p:pic>
        <p:nvPicPr>
          <p:cNvPr id="6" name="Afbeelding 5"/>
          <p:cNvPicPr>
            <a:picLocks noChangeAspect="1"/>
          </p:cNvPicPr>
          <p:nvPr/>
        </p:nvPicPr>
        <p:blipFill rotWithShape="1">
          <a:blip r:embed="rId2"/>
          <a:srcRect r="48586" b="55501"/>
          <a:stretch/>
        </p:blipFill>
        <p:spPr>
          <a:xfrm>
            <a:off x="0" y="1"/>
            <a:ext cx="6268453" cy="2406316"/>
          </a:xfrm>
          <a:prstGeom prst="rect">
            <a:avLst/>
          </a:prstGeom>
        </p:spPr>
      </p:pic>
      <p:pic>
        <p:nvPicPr>
          <p:cNvPr id="7" name="Afbeelding 6"/>
          <p:cNvPicPr>
            <a:picLocks noChangeAspect="1"/>
          </p:cNvPicPr>
          <p:nvPr/>
        </p:nvPicPr>
        <p:blipFill rotWithShape="1">
          <a:blip r:embed="rId2"/>
          <a:srcRect r="48586" b="48381"/>
          <a:stretch/>
        </p:blipFill>
        <p:spPr>
          <a:xfrm>
            <a:off x="0" y="1"/>
            <a:ext cx="6268453" cy="2791326"/>
          </a:xfrm>
          <a:prstGeom prst="rect">
            <a:avLst/>
          </a:prstGeom>
        </p:spPr>
      </p:pic>
      <p:pic>
        <p:nvPicPr>
          <p:cNvPr id="8" name="Afbeelding 7"/>
          <p:cNvPicPr>
            <a:picLocks noChangeAspect="1"/>
          </p:cNvPicPr>
          <p:nvPr/>
        </p:nvPicPr>
        <p:blipFill rotWithShape="1">
          <a:blip r:embed="rId2"/>
          <a:srcRect r="48882" b="-345"/>
          <a:stretch/>
        </p:blipFill>
        <p:spPr>
          <a:xfrm>
            <a:off x="0" y="0"/>
            <a:ext cx="6232358" cy="5426242"/>
          </a:xfrm>
          <a:prstGeom prst="rect">
            <a:avLst/>
          </a:prstGeom>
        </p:spPr>
      </p:pic>
      <p:pic>
        <p:nvPicPr>
          <p:cNvPr id="9" name="Afbeelding 8"/>
          <p:cNvPicPr>
            <a:picLocks noChangeAspect="1"/>
          </p:cNvPicPr>
          <p:nvPr/>
        </p:nvPicPr>
        <p:blipFill rotWithShape="1">
          <a:blip r:embed="rId2"/>
          <a:srcRect l="1" r="32" b="69518"/>
          <a:stretch/>
        </p:blipFill>
        <p:spPr>
          <a:xfrm>
            <a:off x="0" y="1"/>
            <a:ext cx="12187989" cy="1648326"/>
          </a:xfrm>
          <a:prstGeom prst="rect">
            <a:avLst/>
          </a:prstGeom>
        </p:spPr>
      </p:pic>
      <p:pic>
        <p:nvPicPr>
          <p:cNvPr id="10" name="Afbeelding 9"/>
          <p:cNvPicPr>
            <a:picLocks noChangeAspect="1"/>
          </p:cNvPicPr>
          <p:nvPr/>
        </p:nvPicPr>
        <p:blipFill rotWithShape="1">
          <a:blip r:embed="rId2"/>
          <a:srcRect r="-164" b="62843"/>
          <a:stretch/>
        </p:blipFill>
        <p:spPr>
          <a:xfrm>
            <a:off x="-1" y="1"/>
            <a:ext cx="12212053" cy="2009274"/>
          </a:xfrm>
          <a:prstGeom prst="rect">
            <a:avLst/>
          </a:prstGeom>
        </p:spPr>
      </p:pic>
      <p:pic>
        <p:nvPicPr>
          <p:cNvPr id="11" name="Afbeelding 10"/>
          <p:cNvPicPr>
            <a:picLocks noChangeAspect="1"/>
          </p:cNvPicPr>
          <p:nvPr/>
        </p:nvPicPr>
        <p:blipFill rotWithShape="1">
          <a:blip r:embed="rId2"/>
          <a:srcRect r="-66" b="55501"/>
          <a:stretch/>
        </p:blipFill>
        <p:spPr>
          <a:xfrm>
            <a:off x="-1" y="1"/>
            <a:ext cx="12200021" cy="2406316"/>
          </a:xfrm>
          <a:prstGeom prst="rect">
            <a:avLst/>
          </a:prstGeom>
        </p:spPr>
      </p:pic>
      <p:pic>
        <p:nvPicPr>
          <p:cNvPr id="12" name="Afbeelding 11"/>
          <p:cNvPicPr>
            <a:picLocks noChangeAspect="1"/>
          </p:cNvPicPr>
          <p:nvPr/>
        </p:nvPicPr>
        <p:blipFill rotWithShape="1">
          <a:blip r:embed="rId2"/>
          <a:srcRect r="-66" b="48159"/>
          <a:stretch/>
        </p:blipFill>
        <p:spPr>
          <a:xfrm>
            <a:off x="-1" y="1"/>
            <a:ext cx="12200021" cy="2803358"/>
          </a:xfrm>
          <a:prstGeom prst="rect">
            <a:avLst/>
          </a:prstGeom>
        </p:spPr>
      </p:pic>
      <p:pic>
        <p:nvPicPr>
          <p:cNvPr id="13" name="Afbeelding 12"/>
          <p:cNvPicPr>
            <a:picLocks noChangeAspect="1"/>
          </p:cNvPicPr>
          <p:nvPr/>
        </p:nvPicPr>
        <p:blipFill>
          <a:blip r:embed="rId2"/>
          <a:stretch>
            <a:fillRect/>
          </a:stretch>
        </p:blipFill>
        <p:spPr>
          <a:xfrm>
            <a:off x="0" y="0"/>
            <a:ext cx="12192000" cy="5407581"/>
          </a:xfrm>
          <a:prstGeom prst="rect">
            <a:avLst/>
          </a:prstGeom>
        </p:spPr>
      </p:pic>
    </p:spTree>
    <p:extLst>
      <p:ext uri="{BB962C8B-B14F-4D97-AF65-F5344CB8AC3E}">
        <p14:creationId xmlns:p14="http://schemas.microsoft.com/office/powerpoint/2010/main" val="367339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a:t>
            </a:r>
            <a:r>
              <a:rPr lang="nl-NL" dirty="0" smtClean="0"/>
              <a:t>65</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Verder met opgave 66.</a:t>
            </a:r>
            <a:endParaRPr lang="nl-NL" sz="2400" dirty="0" smtClean="0"/>
          </a:p>
        </p:txBody>
      </p:sp>
    </p:spTree>
    <p:extLst>
      <p:ext uri="{BB962C8B-B14F-4D97-AF65-F5344CB8AC3E}">
        <p14:creationId xmlns:p14="http://schemas.microsoft.com/office/powerpoint/2010/main" val="348466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6" name="Afbeelding 5"/>
          <p:cNvPicPr>
            <a:picLocks noChangeAspect="1"/>
          </p:cNvPicPr>
          <p:nvPr/>
        </p:nvPicPr>
        <p:blipFill rotWithShape="1">
          <a:blip r:embed="rId2"/>
          <a:srcRect r="46908" b="77003"/>
          <a:stretch/>
        </p:blipFill>
        <p:spPr>
          <a:xfrm>
            <a:off x="0" y="0"/>
            <a:ext cx="6472989" cy="1588168"/>
          </a:xfrm>
          <a:prstGeom prst="rect">
            <a:avLst/>
          </a:prstGeom>
        </p:spPr>
      </p:pic>
      <p:pic>
        <p:nvPicPr>
          <p:cNvPr id="7" name="Afbeelding 6"/>
          <p:cNvPicPr>
            <a:picLocks noChangeAspect="1"/>
          </p:cNvPicPr>
          <p:nvPr/>
        </p:nvPicPr>
        <p:blipFill rotWithShape="1">
          <a:blip r:embed="rId2"/>
          <a:srcRect r="46809" b="71603"/>
          <a:stretch/>
        </p:blipFill>
        <p:spPr>
          <a:xfrm>
            <a:off x="0" y="0"/>
            <a:ext cx="6485021" cy="1961147"/>
          </a:xfrm>
          <a:prstGeom prst="rect">
            <a:avLst/>
          </a:prstGeom>
        </p:spPr>
      </p:pic>
      <p:pic>
        <p:nvPicPr>
          <p:cNvPr id="8" name="Afbeelding 7"/>
          <p:cNvPicPr>
            <a:picLocks noChangeAspect="1"/>
          </p:cNvPicPr>
          <p:nvPr/>
        </p:nvPicPr>
        <p:blipFill rotWithShape="1">
          <a:blip r:embed="rId2"/>
          <a:srcRect r="46908" b="65854"/>
          <a:stretch/>
        </p:blipFill>
        <p:spPr>
          <a:xfrm>
            <a:off x="0" y="0"/>
            <a:ext cx="6472989" cy="2358189"/>
          </a:xfrm>
          <a:prstGeom prst="rect">
            <a:avLst/>
          </a:prstGeom>
        </p:spPr>
      </p:pic>
      <p:pic>
        <p:nvPicPr>
          <p:cNvPr id="9" name="Afbeelding 8"/>
          <p:cNvPicPr>
            <a:picLocks noChangeAspect="1"/>
          </p:cNvPicPr>
          <p:nvPr/>
        </p:nvPicPr>
        <p:blipFill rotWithShape="1">
          <a:blip r:embed="rId2"/>
          <a:srcRect r="46612" b="60104"/>
          <a:stretch/>
        </p:blipFill>
        <p:spPr>
          <a:xfrm>
            <a:off x="0" y="0"/>
            <a:ext cx="6509084" cy="2755232"/>
          </a:xfrm>
          <a:prstGeom prst="rect">
            <a:avLst/>
          </a:prstGeom>
        </p:spPr>
      </p:pic>
      <p:pic>
        <p:nvPicPr>
          <p:cNvPr id="10" name="Afbeelding 9"/>
          <p:cNvPicPr>
            <a:picLocks noChangeAspect="1"/>
          </p:cNvPicPr>
          <p:nvPr/>
        </p:nvPicPr>
        <p:blipFill rotWithShape="1">
          <a:blip r:embed="rId2"/>
          <a:srcRect r="46415" b="54878"/>
          <a:stretch/>
        </p:blipFill>
        <p:spPr>
          <a:xfrm>
            <a:off x="0" y="0"/>
            <a:ext cx="6533147" cy="3116179"/>
          </a:xfrm>
          <a:prstGeom prst="rect">
            <a:avLst/>
          </a:prstGeom>
        </p:spPr>
      </p:pic>
      <p:pic>
        <p:nvPicPr>
          <p:cNvPr id="11" name="Afbeelding 10"/>
          <p:cNvPicPr>
            <a:picLocks noChangeAspect="1"/>
          </p:cNvPicPr>
          <p:nvPr/>
        </p:nvPicPr>
        <p:blipFill rotWithShape="1">
          <a:blip r:embed="rId2"/>
          <a:srcRect r="46415" b="49477"/>
          <a:stretch/>
        </p:blipFill>
        <p:spPr>
          <a:xfrm>
            <a:off x="0" y="0"/>
            <a:ext cx="6533147" cy="3489158"/>
          </a:xfrm>
          <a:prstGeom prst="rect">
            <a:avLst/>
          </a:prstGeom>
        </p:spPr>
      </p:pic>
      <p:pic>
        <p:nvPicPr>
          <p:cNvPr id="12" name="Afbeelding 11"/>
          <p:cNvPicPr>
            <a:picLocks noChangeAspect="1"/>
          </p:cNvPicPr>
          <p:nvPr/>
        </p:nvPicPr>
        <p:blipFill rotWithShape="1">
          <a:blip r:embed="rId2"/>
          <a:srcRect r="46415" b="43031"/>
          <a:stretch/>
        </p:blipFill>
        <p:spPr>
          <a:xfrm>
            <a:off x="0" y="0"/>
            <a:ext cx="6533147" cy="3934326"/>
          </a:xfrm>
          <a:prstGeom prst="rect">
            <a:avLst/>
          </a:prstGeom>
        </p:spPr>
      </p:pic>
      <p:pic>
        <p:nvPicPr>
          <p:cNvPr id="13" name="Afbeelding 12"/>
          <p:cNvPicPr>
            <a:picLocks noChangeAspect="1"/>
          </p:cNvPicPr>
          <p:nvPr/>
        </p:nvPicPr>
        <p:blipFill rotWithShape="1">
          <a:blip r:embed="rId2"/>
          <a:srcRect r="46710" b="43379"/>
          <a:stretch/>
        </p:blipFill>
        <p:spPr>
          <a:xfrm>
            <a:off x="0" y="0"/>
            <a:ext cx="6497053" cy="3910263"/>
          </a:xfrm>
          <a:prstGeom prst="rect">
            <a:avLst/>
          </a:prstGeom>
        </p:spPr>
      </p:pic>
      <p:pic>
        <p:nvPicPr>
          <p:cNvPr id="14" name="Afbeelding 13"/>
          <p:cNvPicPr>
            <a:picLocks noChangeAspect="1"/>
          </p:cNvPicPr>
          <p:nvPr/>
        </p:nvPicPr>
        <p:blipFill rotWithShape="1">
          <a:blip r:embed="rId2"/>
          <a:srcRect r="46710" b="38502"/>
          <a:stretch/>
        </p:blipFill>
        <p:spPr>
          <a:xfrm>
            <a:off x="0" y="0"/>
            <a:ext cx="6497053" cy="4247147"/>
          </a:xfrm>
          <a:prstGeom prst="rect">
            <a:avLst/>
          </a:prstGeom>
        </p:spPr>
      </p:pic>
      <p:pic>
        <p:nvPicPr>
          <p:cNvPr id="15" name="Afbeelding 14"/>
          <p:cNvPicPr>
            <a:picLocks noChangeAspect="1"/>
          </p:cNvPicPr>
          <p:nvPr/>
        </p:nvPicPr>
        <p:blipFill rotWithShape="1">
          <a:blip r:embed="rId2"/>
          <a:srcRect r="46415" b="27177"/>
          <a:stretch/>
        </p:blipFill>
        <p:spPr>
          <a:xfrm>
            <a:off x="0" y="0"/>
            <a:ext cx="6533147" cy="5029200"/>
          </a:xfrm>
          <a:prstGeom prst="rect">
            <a:avLst/>
          </a:prstGeom>
        </p:spPr>
      </p:pic>
      <p:pic>
        <p:nvPicPr>
          <p:cNvPr id="16" name="Afbeelding 15"/>
          <p:cNvPicPr>
            <a:picLocks noChangeAspect="1"/>
          </p:cNvPicPr>
          <p:nvPr/>
        </p:nvPicPr>
        <p:blipFill rotWithShape="1">
          <a:blip r:embed="rId2"/>
          <a:srcRect r="46612" b="523"/>
          <a:stretch/>
        </p:blipFill>
        <p:spPr>
          <a:xfrm>
            <a:off x="0" y="0"/>
            <a:ext cx="6509084" cy="6870032"/>
          </a:xfrm>
          <a:prstGeom prst="rect">
            <a:avLst/>
          </a:prstGeom>
        </p:spPr>
      </p:pic>
      <p:pic>
        <p:nvPicPr>
          <p:cNvPr id="17" name="Afbeelding 16"/>
          <p:cNvPicPr>
            <a:picLocks noChangeAspect="1"/>
          </p:cNvPicPr>
          <p:nvPr/>
        </p:nvPicPr>
        <p:blipFill rotWithShape="1">
          <a:blip r:embed="rId2"/>
          <a:srcRect r="329" b="76655"/>
          <a:stretch/>
        </p:blipFill>
        <p:spPr>
          <a:xfrm>
            <a:off x="0" y="0"/>
            <a:ext cx="12151895" cy="1612232"/>
          </a:xfrm>
          <a:prstGeom prst="rect">
            <a:avLst/>
          </a:prstGeom>
        </p:spPr>
      </p:pic>
      <p:pic>
        <p:nvPicPr>
          <p:cNvPr id="18" name="Afbeelding 17"/>
          <p:cNvPicPr>
            <a:picLocks noChangeAspect="1"/>
          </p:cNvPicPr>
          <p:nvPr/>
        </p:nvPicPr>
        <p:blipFill rotWithShape="1">
          <a:blip r:embed="rId2"/>
          <a:srcRect r="132" b="71080"/>
          <a:stretch/>
        </p:blipFill>
        <p:spPr>
          <a:xfrm>
            <a:off x="0" y="0"/>
            <a:ext cx="12175958" cy="1997242"/>
          </a:xfrm>
          <a:prstGeom prst="rect">
            <a:avLst/>
          </a:prstGeom>
        </p:spPr>
      </p:pic>
      <p:pic>
        <p:nvPicPr>
          <p:cNvPr id="19" name="Afbeelding 18"/>
          <p:cNvPicPr>
            <a:picLocks noChangeAspect="1"/>
          </p:cNvPicPr>
          <p:nvPr/>
        </p:nvPicPr>
        <p:blipFill rotWithShape="1">
          <a:blip r:embed="rId2"/>
          <a:srcRect l="-7007" t="-24739" r="231" b="65854"/>
          <a:stretch/>
        </p:blipFill>
        <p:spPr>
          <a:xfrm>
            <a:off x="-854242" y="-1708485"/>
            <a:ext cx="13018168" cy="4066674"/>
          </a:xfrm>
          <a:prstGeom prst="rect">
            <a:avLst/>
          </a:prstGeom>
        </p:spPr>
      </p:pic>
      <p:pic>
        <p:nvPicPr>
          <p:cNvPr id="20" name="Afbeelding 19"/>
          <p:cNvPicPr>
            <a:picLocks noChangeAspect="1"/>
          </p:cNvPicPr>
          <p:nvPr/>
        </p:nvPicPr>
        <p:blipFill rotWithShape="1">
          <a:blip r:embed="rId2"/>
          <a:srcRect r="-66" b="59756"/>
          <a:stretch/>
        </p:blipFill>
        <p:spPr>
          <a:xfrm>
            <a:off x="-1" y="0"/>
            <a:ext cx="12200021" cy="2779295"/>
          </a:xfrm>
          <a:prstGeom prst="rect">
            <a:avLst/>
          </a:prstGeom>
        </p:spPr>
      </p:pic>
      <p:pic>
        <p:nvPicPr>
          <p:cNvPr id="21" name="Afbeelding 20"/>
          <p:cNvPicPr>
            <a:picLocks noChangeAspect="1"/>
          </p:cNvPicPr>
          <p:nvPr/>
        </p:nvPicPr>
        <p:blipFill rotWithShape="1">
          <a:blip r:embed="rId2"/>
          <a:srcRect r="329" b="54529"/>
          <a:stretch/>
        </p:blipFill>
        <p:spPr>
          <a:xfrm>
            <a:off x="0" y="0"/>
            <a:ext cx="12151895" cy="3140242"/>
          </a:xfrm>
          <a:prstGeom prst="rect">
            <a:avLst/>
          </a:prstGeom>
        </p:spPr>
      </p:pic>
      <p:pic>
        <p:nvPicPr>
          <p:cNvPr id="22" name="Afbeelding 21"/>
          <p:cNvPicPr>
            <a:picLocks noChangeAspect="1"/>
          </p:cNvPicPr>
          <p:nvPr/>
        </p:nvPicPr>
        <p:blipFill rotWithShape="1">
          <a:blip r:embed="rId2"/>
          <a:srcRect r="329" b="48955"/>
          <a:stretch/>
        </p:blipFill>
        <p:spPr>
          <a:xfrm>
            <a:off x="0" y="0"/>
            <a:ext cx="12151895" cy="3525253"/>
          </a:xfrm>
          <a:prstGeom prst="rect">
            <a:avLst/>
          </a:prstGeom>
        </p:spPr>
      </p:pic>
      <p:pic>
        <p:nvPicPr>
          <p:cNvPr id="23" name="Afbeelding 22"/>
          <p:cNvPicPr>
            <a:picLocks noChangeAspect="1"/>
          </p:cNvPicPr>
          <p:nvPr/>
        </p:nvPicPr>
        <p:blipFill rotWithShape="1">
          <a:blip r:embed="rId2"/>
          <a:srcRect r="-460" b="27526"/>
          <a:stretch/>
        </p:blipFill>
        <p:spPr>
          <a:xfrm>
            <a:off x="-1" y="0"/>
            <a:ext cx="12248147" cy="5005137"/>
          </a:xfrm>
          <a:prstGeom prst="rect">
            <a:avLst/>
          </a:prstGeom>
        </p:spPr>
      </p:pic>
      <p:pic>
        <p:nvPicPr>
          <p:cNvPr id="24" name="Afbeelding 23"/>
          <p:cNvPicPr>
            <a:picLocks noChangeAspect="1"/>
          </p:cNvPicPr>
          <p:nvPr/>
        </p:nvPicPr>
        <p:blipFill>
          <a:blip r:embed="rId2"/>
          <a:stretch>
            <a:fillRect/>
          </a:stretch>
        </p:blipFill>
        <p:spPr>
          <a:xfrm>
            <a:off x="0" y="0"/>
            <a:ext cx="12192000" cy="6906100"/>
          </a:xfrm>
          <a:prstGeom prst="rect">
            <a:avLst/>
          </a:prstGeom>
        </p:spPr>
      </p:pic>
    </p:spTree>
    <p:extLst>
      <p:ext uri="{BB962C8B-B14F-4D97-AF65-F5344CB8AC3E}">
        <p14:creationId xmlns:p14="http://schemas.microsoft.com/office/powerpoint/2010/main" val="138989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a:t>
            </a:r>
            <a:r>
              <a:rPr lang="nl-NL" dirty="0" smtClean="0"/>
              <a:t>65</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Verder met opgave 66.</a:t>
            </a:r>
            <a:endParaRPr lang="nl-NL" sz="2400" dirty="0" smtClean="0"/>
          </a:p>
        </p:txBody>
      </p:sp>
    </p:spTree>
    <p:extLst>
      <p:ext uri="{BB962C8B-B14F-4D97-AF65-F5344CB8AC3E}">
        <p14:creationId xmlns:p14="http://schemas.microsoft.com/office/powerpoint/2010/main" val="147084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7" name="Tijdelijke aanduiding voor inhoud 5"/>
          <p:cNvPicPr>
            <a:picLocks noChangeAspect="1"/>
          </p:cNvPicPr>
          <p:nvPr/>
        </p:nvPicPr>
        <p:blipFill rotWithShape="1">
          <a:blip r:embed="rId2"/>
          <a:srcRect r="47401" b="70037"/>
          <a:stretch/>
        </p:blipFill>
        <p:spPr>
          <a:xfrm>
            <a:off x="0" y="-15875"/>
            <a:ext cx="6412832" cy="1652170"/>
          </a:xfrm>
          <a:prstGeom prst="rect">
            <a:avLst/>
          </a:prstGeom>
        </p:spPr>
      </p:pic>
      <p:pic>
        <p:nvPicPr>
          <p:cNvPr id="8" name="Tijdelijke aanduiding voor inhoud 5"/>
          <p:cNvPicPr>
            <a:picLocks noChangeAspect="1"/>
          </p:cNvPicPr>
          <p:nvPr/>
        </p:nvPicPr>
        <p:blipFill rotWithShape="1">
          <a:blip r:embed="rId2"/>
          <a:srcRect l="-47171" t="-62624" r="47171" b="62624"/>
          <a:stretch/>
        </p:blipFill>
        <p:spPr>
          <a:xfrm>
            <a:off x="-5751095" y="-3468938"/>
            <a:ext cx="12192000" cy="5513970"/>
          </a:xfrm>
          <a:prstGeom prst="rect">
            <a:avLst/>
          </a:prstGeom>
        </p:spPr>
      </p:pic>
      <p:pic>
        <p:nvPicPr>
          <p:cNvPr id="9" name="Tijdelijke aanduiding voor inhoud 5"/>
          <p:cNvPicPr>
            <a:picLocks noChangeAspect="1"/>
          </p:cNvPicPr>
          <p:nvPr/>
        </p:nvPicPr>
        <p:blipFill rotWithShape="1">
          <a:blip r:embed="rId2"/>
          <a:srcRect r="47401" b="55635"/>
          <a:stretch/>
        </p:blipFill>
        <p:spPr>
          <a:xfrm>
            <a:off x="0" y="-15875"/>
            <a:ext cx="6412832" cy="2446254"/>
          </a:xfrm>
          <a:prstGeom prst="rect">
            <a:avLst/>
          </a:prstGeom>
        </p:spPr>
      </p:pic>
      <p:pic>
        <p:nvPicPr>
          <p:cNvPr id="10" name="Tijdelijke aanduiding voor inhoud 5"/>
          <p:cNvPicPr>
            <a:picLocks noChangeAspect="1"/>
          </p:cNvPicPr>
          <p:nvPr/>
        </p:nvPicPr>
        <p:blipFill rotWithShape="1">
          <a:blip r:embed="rId2"/>
          <a:srcRect r="47401" b="49744"/>
          <a:stretch/>
        </p:blipFill>
        <p:spPr>
          <a:xfrm>
            <a:off x="0" y="-15875"/>
            <a:ext cx="6412832" cy="2771107"/>
          </a:xfrm>
          <a:prstGeom prst="rect">
            <a:avLst/>
          </a:prstGeom>
        </p:spPr>
      </p:pic>
      <p:pic>
        <p:nvPicPr>
          <p:cNvPr id="11" name="Tijdelijke aanduiding voor inhoud 5"/>
          <p:cNvPicPr>
            <a:picLocks noChangeAspect="1"/>
          </p:cNvPicPr>
          <p:nvPr/>
        </p:nvPicPr>
        <p:blipFill rotWithShape="1">
          <a:blip r:embed="rId2"/>
          <a:srcRect r="47401" b="42543"/>
          <a:stretch/>
        </p:blipFill>
        <p:spPr>
          <a:xfrm>
            <a:off x="0" y="-15875"/>
            <a:ext cx="6412832" cy="3168149"/>
          </a:xfrm>
          <a:prstGeom prst="rect">
            <a:avLst/>
          </a:prstGeom>
        </p:spPr>
      </p:pic>
      <p:pic>
        <p:nvPicPr>
          <p:cNvPr id="12" name="Tijdelijke aanduiding voor inhoud 5"/>
          <p:cNvPicPr>
            <a:picLocks noChangeAspect="1"/>
          </p:cNvPicPr>
          <p:nvPr/>
        </p:nvPicPr>
        <p:blipFill rotWithShape="1">
          <a:blip r:embed="rId2"/>
          <a:srcRect r="47500" b="35343"/>
          <a:stretch/>
        </p:blipFill>
        <p:spPr>
          <a:xfrm>
            <a:off x="0" y="-15875"/>
            <a:ext cx="6400800" cy="3565191"/>
          </a:xfrm>
          <a:prstGeom prst="rect">
            <a:avLst/>
          </a:prstGeom>
        </p:spPr>
      </p:pic>
      <p:pic>
        <p:nvPicPr>
          <p:cNvPr id="13" name="Tijdelijke aanduiding voor inhoud 5"/>
          <p:cNvPicPr>
            <a:picLocks noChangeAspect="1"/>
          </p:cNvPicPr>
          <p:nvPr/>
        </p:nvPicPr>
        <p:blipFill rotWithShape="1">
          <a:blip r:embed="rId2"/>
          <a:srcRect r="47598" b="20723"/>
          <a:stretch/>
        </p:blipFill>
        <p:spPr>
          <a:xfrm>
            <a:off x="0" y="-15875"/>
            <a:ext cx="6388768" cy="4371307"/>
          </a:xfrm>
          <a:prstGeom prst="rect">
            <a:avLst/>
          </a:prstGeom>
        </p:spPr>
      </p:pic>
      <p:pic>
        <p:nvPicPr>
          <p:cNvPr id="14" name="Tijdelijke aanduiding voor inhoud 5"/>
          <p:cNvPicPr>
            <a:picLocks noChangeAspect="1"/>
          </p:cNvPicPr>
          <p:nvPr/>
        </p:nvPicPr>
        <p:blipFill rotWithShape="1">
          <a:blip r:embed="rId2"/>
          <a:srcRect r="47500" b="-6"/>
          <a:stretch/>
        </p:blipFill>
        <p:spPr>
          <a:xfrm>
            <a:off x="0" y="-15876"/>
            <a:ext cx="6400800" cy="5514307"/>
          </a:xfrm>
          <a:prstGeom prst="rect">
            <a:avLst/>
          </a:prstGeom>
        </p:spPr>
      </p:pic>
      <p:pic>
        <p:nvPicPr>
          <p:cNvPr id="15" name="Tijdelijke aanduiding voor inhoud 5"/>
          <p:cNvPicPr>
            <a:picLocks noChangeAspect="1"/>
          </p:cNvPicPr>
          <p:nvPr/>
        </p:nvPicPr>
        <p:blipFill rotWithShape="1">
          <a:blip r:embed="rId2"/>
          <a:srcRect l="-1" r="-362" b="70255"/>
          <a:stretch/>
        </p:blipFill>
        <p:spPr>
          <a:xfrm>
            <a:off x="0" y="-15875"/>
            <a:ext cx="12236116" cy="1640138"/>
          </a:xfrm>
          <a:prstGeom prst="rect">
            <a:avLst/>
          </a:prstGeom>
        </p:spPr>
      </p:pic>
      <p:pic>
        <p:nvPicPr>
          <p:cNvPr id="16" name="Tijdelijke aanduiding voor inhoud 5"/>
          <p:cNvPicPr>
            <a:picLocks noChangeAspect="1"/>
          </p:cNvPicPr>
          <p:nvPr/>
        </p:nvPicPr>
        <p:blipFill rotWithShape="1">
          <a:blip r:embed="rId2"/>
          <a:srcRect b="63709"/>
          <a:stretch/>
        </p:blipFill>
        <p:spPr>
          <a:xfrm>
            <a:off x="0" y="-15875"/>
            <a:ext cx="12192000" cy="2001086"/>
          </a:xfrm>
          <a:prstGeom prst="rect">
            <a:avLst/>
          </a:prstGeom>
        </p:spPr>
      </p:pic>
      <p:pic>
        <p:nvPicPr>
          <p:cNvPr id="17" name="Tijdelijke aanduiding voor inhoud 5"/>
          <p:cNvPicPr>
            <a:picLocks noChangeAspect="1"/>
          </p:cNvPicPr>
          <p:nvPr/>
        </p:nvPicPr>
        <p:blipFill rotWithShape="1">
          <a:blip r:embed="rId2"/>
          <a:srcRect b="55417"/>
          <a:stretch/>
        </p:blipFill>
        <p:spPr>
          <a:xfrm>
            <a:off x="0" y="-15875"/>
            <a:ext cx="12192000" cy="2458286"/>
          </a:xfrm>
          <a:prstGeom prst="rect">
            <a:avLst/>
          </a:prstGeom>
        </p:spPr>
      </p:pic>
      <p:pic>
        <p:nvPicPr>
          <p:cNvPr id="18" name="Tijdelijke aanduiding voor inhoud 5"/>
          <p:cNvPicPr>
            <a:picLocks noChangeAspect="1"/>
          </p:cNvPicPr>
          <p:nvPr/>
        </p:nvPicPr>
        <p:blipFill rotWithShape="1">
          <a:blip r:embed="rId2"/>
          <a:srcRect b="48217"/>
          <a:stretch/>
        </p:blipFill>
        <p:spPr>
          <a:xfrm>
            <a:off x="0" y="-15875"/>
            <a:ext cx="12192000" cy="2855328"/>
          </a:xfrm>
          <a:prstGeom prst="rect">
            <a:avLst/>
          </a:prstGeom>
        </p:spPr>
      </p:pic>
      <p:pic>
        <p:nvPicPr>
          <p:cNvPr id="19" name="Tijdelijke aanduiding voor inhoud 5"/>
          <p:cNvPicPr>
            <a:picLocks noChangeAspect="1"/>
          </p:cNvPicPr>
          <p:nvPr/>
        </p:nvPicPr>
        <p:blipFill rotWithShape="1">
          <a:blip r:embed="rId2"/>
          <a:srcRect b="20069"/>
          <a:stretch/>
        </p:blipFill>
        <p:spPr>
          <a:xfrm>
            <a:off x="0" y="-15875"/>
            <a:ext cx="12192000" cy="4407401"/>
          </a:xfrm>
          <a:prstGeom prst="rect">
            <a:avLst/>
          </a:prstGeom>
        </p:spPr>
      </p:pic>
    </p:spTree>
    <p:extLst>
      <p:ext uri="{BB962C8B-B14F-4D97-AF65-F5344CB8AC3E}">
        <p14:creationId xmlns:p14="http://schemas.microsoft.com/office/powerpoint/2010/main" val="629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Oefentoets maken!</a:t>
            </a:r>
            <a:endParaRPr lang="nl-NL" dirty="0"/>
          </a:p>
        </p:txBody>
      </p:sp>
      <p:sp>
        <p:nvSpPr>
          <p:cNvPr id="3" name="Tijdelijke aanduiding voor inhoud 2"/>
          <p:cNvSpPr>
            <a:spLocks noGrp="1"/>
          </p:cNvSpPr>
          <p:nvPr>
            <p:ph idx="1"/>
          </p:nvPr>
        </p:nvSpPr>
        <p:spPr/>
        <p:txBody>
          <a:bodyPr>
            <a:normAutofit/>
          </a:bodyPr>
          <a:lstStyle/>
          <a:p>
            <a:r>
              <a:rPr lang="nl-NL" sz="2500" dirty="0" smtClean="0"/>
              <a:t>Qua niveau aardig hetzelfde als de toets.</a:t>
            </a:r>
          </a:p>
          <a:p>
            <a:r>
              <a:rPr lang="nl-NL" sz="2500" dirty="0" smtClean="0"/>
              <a:t>Kom je ergens niet uit? </a:t>
            </a:r>
          </a:p>
          <a:p>
            <a:r>
              <a:rPr lang="nl-NL" sz="2500" dirty="0" smtClean="0"/>
              <a:t>Sla dit dan even over, net zoals je op je PW zou doen.</a:t>
            </a:r>
            <a:endParaRPr lang="nl-NL" sz="2500" dirty="0"/>
          </a:p>
        </p:txBody>
      </p:sp>
    </p:spTree>
    <p:extLst>
      <p:ext uri="{BB962C8B-B14F-4D97-AF65-F5344CB8AC3E}">
        <p14:creationId xmlns:p14="http://schemas.microsoft.com/office/powerpoint/2010/main" val="3704254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p:cNvSpPr>
            <a:spLocks noGrp="1"/>
          </p:cNvSpPr>
          <p:nvPr>
            <p:ph type="title"/>
          </p:nvPr>
        </p:nvSpPr>
        <p:spPr/>
        <p:txBody>
          <a:bodyPr/>
          <a:lstStyle/>
          <a:p>
            <a:r>
              <a:rPr lang="nl-NL" altLang="nl-NL" smtClean="0"/>
              <a:t>Doel van dit hoofdstuk</a:t>
            </a:r>
          </a:p>
        </p:txBody>
      </p:sp>
      <p:sp>
        <p:nvSpPr>
          <p:cNvPr id="44035" name="Tijdelijke aanduiding voor inhoud 2"/>
          <p:cNvSpPr>
            <a:spLocks noGrp="1"/>
          </p:cNvSpPr>
          <p:nvPr>
            <p:ph idx="1"/>
          </p:nvPr>
        </p:nvSpPr>
        <p:spPr/>
        <p:txBody>
          <a:bodyPr>
            <a:normAutofit fontScale="92500" lnSpcReduction="10000"/>
          </a:bodyPr>
          <a:lstStyle/>
          <a:p>
            <a:r>
              <a:rPr lang="nl-NL" altLang="nl-NL" sz="2800" dirty="0"/>
              <a:t>Beginbalans opstellen aan de hand van een investeringsbegroting en een financieringsplan.</a:t>
            </a:r>
          </a:p>
          <a:p>
            <a:r>
              <a:rPr lang="nl-NL" altLang="nl-NL" sz="2800" dirty="0" smtClean="0"/>
              <a:t>Balans = overzicht bezittingen/schulden.</a:t>
            </a:r>
            <a:endParaRPr lang="nl-NL" altLang="nl-NL" sz="2800" dirty="0"/>
          </a:p>
          <a:p>
            <a:r>
              <a:rPr lang="nl-NL" altLang="nl-NL" sz="2800" dirty="0"/>
              <a:t>Wat moeten we hiervoor </a:t>
            </a:r>
            <a:r>
              <a:rPr lang="nl-NL" altLang="nl-NL" sz="2800" dirty="0" smtClean="0"/>
              <a:t>weten?</a:t>
            </a:r>
            <a:endParaRPr lang="nl-NL" altLang="nl-NL" sz="2800" dirty="0"/>
          </a:p>
          <a:p>
            <a:r>
              <a:rPr lang="nl-NL" altLang="nl-NL" sz="2800" dirty="0"/>
              <a:t>- Hoe een ondernemer omgaat met BTW</a:t>
            </a:r>
          </a:p>
          <a:p>
            <a:r>
              <a:rPr lang="nl-NL" altLang="nl-NL" sz="2800" dirty="0"/>
              <a:t>- Investeringsbegroting opstellen</a:t>
            </a:r>
          </a:p>
          <a:p>
            <a:r>
              <a:rPr lang="nl-NL" altLang="nl-NL" sz="2800" dirty="0"/>
              <a:t>- Financieringsplan opstellen</a:t>
            </a:r>
          </a:p>
          <a:p>
            <a:r>
              <a:rPr lang="nl-NL" altLang="nl-NL" sz="2800" dirty="0"/>
              <a:t>- Balansindeling kennen (grotendeels herhaling)</a:t>
            </a:r>
          </a:p>
        </p:txBody>
      </p:sp>
    </p:spTree>
    <p:extLst>
      <p:ext uri="{BB962C8B-B14F-4D97-AF65-F5344CB8AC3E}">
        <p14:creationId xmlns:p14="http://schemas.microsoft.com/office/powerpoint/2010/main" val="72492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0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5326" y="-156411"/>
            <a:ext cx="8768676" cy="2086811"/>
          </a:xfrm>
        </p:spPr>
        <p:txBody>
          <a:bodyPr/>
          <a:lstStyle/>
          <a:p>
            <a:r>
              <a:rPr lang="nl-NL" dirty="0" smtClean="0"/>
              <a:t>De BTW.</a:t>
            </a:r>
            <a:endParaRPr lang="nl-NL" dirty="0"/>
          </a:p>
        </p:txBody>
      </p:sp>
      <p:sp>
        <p:nvSpPr>
          <p:cNvPr id="3" name="Tijdelijke aanduiding voor inhoud 2"/>
          <p:cNvSpPr>
            <a:spLocks noGrp="1"/>
          </p:cNvSpPr>
          <p:nvPr>
            <p:ph idx="1"/>
          </p:nvPr>
        </p:nvSpPr>
        <p:spPr>
          <a:xfrm>
            <a:off x="505326" y="192505"/>
            <a:ext cx="9456821" cy="6195416"/>
          </a:xfrm>
        </p:spPr>
        <p:txBody>
          <a:bodyPr>
            <a:noAutofit/>
          </a:bodyPr>
          <a:lstStyle/>
          <a:p>
            <a:r>
              <a:rPr lang="nl-NL" sz="2400" dirty="0" smtClean="0"/>
              <a:t>BTW = belasting toegevoegde waarde (omzetbelasting).</a:t>
            </a:r>
          </a:p>
          <a:p>
            <a:r>
              <a:rPr lang="nl-NL" sz="2400" dirty="0" smtClean="0"/>
              <a:t>Alle goederen en diensten die een onderneming verkoopt ontvangt het BTW over wat ze moeten afdragen aan de belasting (balans heet dit: </a:t>
            </a:r>
            <a:r>
              <a:rPr lang="nl-NL" sz="2400" b="1" dirty="0" smtClean="0"/>
              <a:t>te betalen btw</a:t>
            </a:r>
            <a:r>
              <a:rPr lang="nl-NL" sz="2400" dirty="0" smtClean="0"/>
              <a:t>)</a:t>
            </a:r>
          </a:p>
          <a:p>
            <a:r>
              <a:rPr lang="nl-NL" sz="2400" dirty="0" smtClean="0"/>
              <a:t>alle goederen en diensten die een onderneming koopt betaald het BTW over wat ze mogen terugvragen aan de belasting. (balans heet dit: </a:t>
            </a:r>
            <a:r>
              <a:rPr lang="nl-NL" sz="2400" b="1" dirty="0" smtClean="0"/>
              <a:t>te vorderen btw)</a:t>
            </a:r>
          </a:p>
          <a:p>
            <a:r>
              <a:rPr lang="nl-NL" sz="2400" dirty="0" smtClean="0"/>
              <a:t>Verschillende btw tarieven.</a:t>
            </a:r>
          </a:p>
          <a:p>
            <a:r>
              <a:rPr lang="nl-NL" sz="2400" dirty="0" smtClean="0"/>
              <a:t>6%  voor noodzakelijke levensbehoeften 21% luxe goederen 0% voor producten die geëxporteerd worden.</a:t>
            </a:r>
          </a:p>
          <a:p>
            <a:r>
              <a:rPr lang="nl-NL" sz="2400" dirty="0" smtClean="0"/>
              <a:t>Verschil tussen af te dragen en te ontvangen BTW betaal/ontvang je van de ficus.</a:t>
            </a:r>
          </a:p>
          <a:p>
            <a:r>
              <a:rPr lang="nl-NL" sz="2400" dirty="0" smtClean="0"/>
              <a:t>Cq als je 10 euro moet afstaan, en je mag 4 euro terug vragen dan betaal je uiteindelijk 6 euro aan de overheid.</a:t>
            </a:r>
          </a:p>
          <a:p>
            <a:r>
              <a:rPr lang="nl-NL" sz="2400" dirty="0" smtClean="0"/>
              <a:t>BTW heeft geen invloed op je winst/verlies. Je bent eigenlijk doorgeefluik voor de overheid.</a:t>
            </a:r>
            <a:endParaRPr lang="nl-NL" sz="2400" dirty="0"/>
          </a:p>
        </p:txBody>
      </p:sp>
    </p:spTree>
    <p:extLst>
      <p:ext uri="{BB962C8B-B14F-4D97-AF65-F5344CB8AC3E}">
        <p14:creationId xmlns:p14="http://schemas.microsoft.com/office/powerpoint/2010/main" val="397550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2500" dirty="0" smtClean="0"/>
              <a:t>200 exclusief 21% btw = 242 euro inclusief btw.</a:t>
            </a:r>
          </a:p>
          <a:p>
            <a:r>
              <a:rPr lang="nl-NL" sz="2500" b="1" dirty="0" smtClean="0"/>
              <a:t>Bedrag exclusief btw / 100 * (100 + btw) = bedrag inclusief btw.</a:t>
            </a:r>
          </a:p>
          <a:p>
            <a:r>
              <a:rPr lang="nl-NL" sz="2500" dirty="0" smtClean="0"/>
              <a:t>200 / 100 * 121 of 200 * 1.21</a:t>
            </a:r>
          </a:p>
          <a:p>
            <a:r>
              <a:rPr lang="nl-NL" sz="2500" dirty="0" smtClean="0"/>
              <a:t>242 euro inclusief 21% btw = 200 exclusief btw.</a:t>
            </a:r>
          </a:p>
          <a:p>
            <a:r>
              <a:rPr lang="nl-NL" sz="2500" b="1" dirty="0" smtClean="0"/>
              <a:t>Bedrag inclusief btw / (100 + btw) * 100 = bedrag exclusief btw.</a:t>
            </a:r>
          </a:p>
          <a:p>
            <a:r>
              <a:rPr lang="nl-NL" sz="2500" dirty="0" smtClean="0"/>
              <a:t>242 / 121 * 100 of 242 / 1.21</a:t>
            </a:r>
          </a:p>
          <a:p>
            <a:pPr marL="0" indent="0">
              <a:buNone/>
            </a:pPr>
            <a:endParaRPr lang="nl-NL" sz="2500" dirty="0"/>
          </a:p>
        </p:txBody>
      </p:sp>
    </p:spTree>
    <p:extLst>
      <p:ext uri="{BB962C8B-B14F-4D97-AF65-F5344CB8AC3E}">
        <p14:creationId xmlns:p14="http://schemas.microsoft.com/office/powerpoint/2010/main" val="124245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Als we alleen het btw bedrag willen weten.</a:t>
            </a:r>
            <a:endParaRPr lang="nl-NL" dirty="0"/>
          </a:p>
        </p:txBody>
      </p:sp>
      <p:sp>
        <p:nvSpPr>
          <p:cNvPr id="3" name="Tijdelijke aanduiding voor inhoud 2"/>
          <p:cNvSpPr>
            <a:spLocks noGrp="1"/>
          </p:cNvSpPr>
          <p:nvPr>
            <p:ph idx="1"/>
          </p:nvPr>
        </p:nvSpPr>
        <p:spPr/>
        <p:txBody>
          <a:bodyPr>
            <a:normAutofit/>
          </a:bodyPr>
          <a:lstStyle/>
          <a:p>
            <a:r>
              <a:rPr lang="nl-NL" sz="2500" b="1" dirty="0" smtClean="0"/>
              <a:t>Van exclusief btw naar btw berekenen = bedrag * (0 + btw percentage) = btw.</a:t>
            </a:r>
          </a:p>
          <a:p>
            <a:r>
              <a:rPr lang="nl-NL" sz="2500" dirty="0" smtClean="0"/>
              <a:t>1000 * 0.21 = 210 euro.</a:t>
            </a:r>
          </a:p>
          <a:p>
            <a:r>
              <a:rPr lang="nl-NL" sz="2500" b="1" dirty="0" smtClean="0"/>
              <a:t>Van inclusief btw naar btw berekenen = bedrag / (100 + btw percentage) * btw percentage = btw</a:t>
            </a:r>
          </a:p>
          <a:p>
            <a:r>
              <a:rPr lang="nl-NL" sz="2500" dirty="0" smtClean="0"/>
              <a:t>2420 / 121 * 21 = 420</a:t>
            </a:r>
            <a:endParaRPr lang="nl-NL" sz="2500" dirty="0"/>
          </a:p>
        </p:txBody>
      </p:sp>
    </p:spTree>
    <p:extLst>
      <p:ext uri="{BB962C8B-B14F-4D97-AF65-F5344CB8AC3E}">
        <p14:creationId xmlns:p14="http://schemas.microsoft.com/office/powerpoint/2010/main" val="409398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BTW beïnvloed onze winst/verlies niet.</a:t>
            </a:r>
          </a:p>
          <a:p>
            <a:r>
              <a:rPr lang="nl-NL" sz="2500" dirty="0" smtClean="0"/>
              <a:t>Tenslotte, alle BTW die we krijgen van de klanten staan we af aan de overheid (dus hebben we hier 0 inkomsten over)</a:t>
            </a:r>
          </a:p>
          <a:p>
            <a:r>
              <a:rPr lang="nl-NL" sz="2500" dirty="0" smtClean="0"/>
              <a:t>Alle BTW die we betalen kunnen we terug vorderen van de overheid. (dus hebben we hier 0 kosten over)</a:t>
            </a:r>
          </a:p>
          <a:p>
            <a:r>
              <a:rPr lang="nl-NL" sz="2500" dirty="0" smtClean="0"/>
              <a:t>We moeten dit wel goed documententeren zodat we precies weten hoeveel we moeten afstaan of hoeveel we moeten terug vragen.</a:t>
            </a:r>
            <a:endParaRPr lang="nl-NL" sz="2500" dirty="0"/>
          </a:p>
        </p:txBody>
      </p:sp>
    </p:spTree>
    <p:extLst>
      <p:ext uri="{BB962C8B-B14F-4D97-AF65-F5344CB8AC3E}">
        <p14:creationId xmlns:p14="http://schemas.microsoft.com/office/powerpoint/2010/main" val="15820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 gaan we naar kijken: de investeringsbegroting.</a:t>
            </a:r>
            <a:endParaRPr lang="nl-NL" dirty="0"/>
          </a:p>
        </p:txBody>
      </p:sp>
      <p:sp>
        <p:nvSpPr>
          <p:cNvPr id="3" name="Tijdelijke aanduiding voor inhoud 2"/>
          <p:cNvSpPr>
            <a:spLocks noGrp="1"/>
          </p:cNvSpPr>
          <p:nvPr>
            <p:ph idx="1"/>
          </p:nvPr>
        </p:nvSpPr>
        <p:spPr/>
        <p:txBody>
          <a:bodyPr>
            <a:normAutofit/>
          </a:bodyPr>
          <a:lstStyle/>
          <a:p>
            <a:r>
              <a:rPr lang="nl-NL" sz="2500" dirty="0" smtClean="0"/>
              <a:t>Een overzicht van de bezettingen die we willen hebben aangeschaft als we beginnen met de winkel.</a:t>
            </a:r>
          </a:p>
          <a:p>
            <a:r>
              <a:rPr lang="nl-NL" sz="2500" dirty="0" smtClean="0"/>
              <a:t>Cq: een overzicht van de spullen die we gaan kopen, zodat we weten hoeveel we uiteindelijk moeten financieren. ( de linkerzijde van de balans)</a:t>
            </a:r>
          </a:p>
          <a:p>
            <a:r>
              <a:rPr lang="nl-NL" sz="2500" dirty="0" smtClean="0"/>
              <a:t>Belangrijk: ik wil alles exclusief btw weten (ik heb namelijk een aparte balanspost waar ik mijn te vorderen btw weergeef).</a:t>
            </a:r>
          </a:p>
          <a:p>
            <a:endParaRPr lang="nl-NL" sz="2500" dirty="0"/>
          </a:p>
        </p:txBody>
      </p:sp>
    </p:spTree>
    <p:extLst>
      <p:ext uri="{BB962C8B-B14F-4D97-AF65-F5344CB8AC3E}">
        <p14:creationId xmlns:p14="http://schemas.microsoft.com/office/powerpoint/2010/main" val="2457362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4"/>
          <p:cNvSpPr>
            <a:spLocks noGrp="1"/>
          </p:cNvSpPr>
          <p:nvPr>
            <p:ph type="title"/>
          </p:nvPr>
        </p:nvSpPr>
        <p:spPr/>
        <p:txBody>
          <a:bodyPr/>
          <a:lstStyle/>
          <a:p>
            <a:r>
              <a:rPr lang="nl-NL" altLang="nl-NL" smtClean="0"/>
              <a:t>2.4 Investeringsbegroting</a:t>
            </a:r>
          </a:p>
        </p:txBody>
      </p:sp>
      <p:sp>
        <p:nvSpPr>
          <p:cNvPr id="52227" name="Tijdelijke aanduiding voor inhoud 5"/>
          <p:cNvSpPr>
            <a:spLocks noGrp="1"/>
          </p:cNvSpPr>
          <p:nvPr>
            <p:ph idx="1"/>
          </p:nvPr>
        </p:nvSpPr>
        <p:spPr/>
        <p:txBody>
          <a:bodyPr>
            <a:normAutofit fontScale="92500" lnSpcReduction="10000"/>
          </a:bodyPr>
          <a:lstStyle/>
          <a:p>
            <a:r>
              <a:rPr lang="nl-NL" altLang="nl-NL" sz="2800" dirty="0"/>
              <a:t>Op de investeringsbegroting komen alle activa/bezittingen te staan exclusief BTW.  Onder de vlottende activa vermeld je apart: te vorderen BTW.</a:t>
            </a:r>
          </a:p>
          <a:p>
            <a:r>
              <a:rPr lang="nl-NL" altLang="nl-NL" sz="2800" u="sng" dirty="0"/>
              <a:t>Investeringsbegroting:</a:t>
            </a:r>
          </a:p>
          <a:p>
            <a:r>
              <a:rPr lang="nl-NL" altLang="nl-NL" sz="2800" dirty="0"/>
              <a:t>Vaste activa</a:t>
            </a:r>
          </a:p>
          <a:p>
            <a:r>
              <a:rPr lang="nl-NL" altLang="nl-NL" sz="2800" dirty="0"/>
              <a:t>Vlottende activa:</a:t>
            </a:r>
          </a:p>
          <a:p>
            <a:r>
              <a:rPr lang="nl-NL" altLang="nl-NL" sz="2800" dirty="0"/>
              <a:t> (waaronder te vorderen BTW)</a:t>
            </a:r>
          </a:p>
          <a:p>
            <a:r>
              <a:rPr lang="nl-NL" altLang="nl-NL" sz="2800" dirty="0"/>
              <a:t>Liquide activa</a:t>
            </a:r>
          </a:p>
          <a:p>
            <a:endParaRPr lang="nl-NL" altLang="nl-NL" dirty="0" smtClean="0"/>
          </a:p>
        </p:txBody>
      </p:sp>
    </p:spTree>
    <p:extLst>
      <p:ext uri="{BB962C8B-B14F-4D97-AF65-F5344CB8AC3E}">
        <p14:creationId xmlns:p14="http://schemas.microsoft.com/office/powerpoint/2010/main" val="168328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444</TotalTime>
  <Words>1365</Words>
  <Application>Microsoft Office PowerPoint</Application>
  <PresentationFormat>Breedbeeld</PresentationFormat>
  <Paragraphs>147</Paragraphs>
  <Slides>26</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26</vt:i4>
      </vt:variant>
    </vt:vector>
  </HeadingPairs>
  <TitlesOfParts>
    <vt:vector size="32" baseType="lpstr">
      <vt:lpstr>Arial</vt:lpstr>
      <vt:lpstr>Calibri</vt:lpstr>
      <vt:lpstr>Trebuchet MS</vt:lpstr>
      <vt:lpstr>Wingdings</vt:lpstr>
      <vt:lpstr>Wingdings 3</vt:lpstr>
      <vt:lpstr>Facet</vt:lpstr>
      <vt:lpstr>Beste ath 4. </vt:lpstr>
      <vt:lpstr>Programma aankomende lessen</vt:lpstr>
      <vt:lpstr>Doel van dit hoofdstuk</vt:lpstr>
      <vt:lpstr>De BTW.</vt:lpstr>
      <vt:lpstr>PowerPoint-presentatie</vt:lpstr>
      <vt:lpstr>Als we alleen het btw bedrag willen weten.</vt:lpstr>
      <vt:lpstr>Wat hebben we gezien:</vt:lpstr>
      <vt:lpstr>Waar gaan we naar kijken: de investeringsbegroting.</vt:lpstr>
      <vt:lpstr>2.4 Investeringsbegroting</vt:lpstr>
      <vt:lpstr>2.4 Vaste Activa</vt:lpstr>
      <vt:lpstr>2.4 Vlottende activa</vt:lpstr>
      <vt:lpstr>2.4 Liquide activa</vt:lpstr>
      <vt:lpstr>Wat hebben we gezien:</vt:lpstr>
      <vt:lpstr>Wat weten we nu?</vt:lpstr>
      <vt:lpstr>Vormen van vreemd vermogen:</vt:lpstr>
      <vt:lpstr>Vormen van vreemd vermogen:</vt:lpstr>
      <vt:lpstr>Tot slot: te betalen btw.</vt:lpstr>
      <vt:lpstr>Oefen met btw.</vt:lpstr>
      <vt:lpstr>De openingsbalans. (we gaan hier uitgebreid mee oefenen)</vt:lpstr>
      <vt:lpstr>Zelfstandig maken opgave 64</vt:lpstr>
      <vt:lpstr>PowerPoint-presentatie</vt:lpstr>
      <vt:lpstr>Zelfstandig maken opgave 65</vt:lpstr>
      <vt:lpstr>PowerPoint-presentatie</vt:lpstr>
      <vt:lpstr>Zelfstandig maken opgave 65</vt:lpstr>
      <vt:lpstr>PowerPoint-presentatie</vt:lpstr>
      <vt:lpstr>Oefentoets maken!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Jacobs, B (Bas)</cp:lastModifiedBy>
  <cp:revision>62</cp:revision>
  <dcterms:created xsi:type="dcterms:W3CDTF">2017-01-22T09:51:43Z</dcterms:created>
  <dcterms:modified xsi:type="dcterms:W3CDTF">2017-10-23T05:50:41Z</dcterms:modified>
</cp:coreProperties>
</file>